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70"/>
  </p:notesMasterIdLst>
  <p:handoutMasterIdLst>
    <p:handoutMasterId r:id="rId71"/>
  </p:handoutMasterIdLst>
  <p:sldIdLst>
    <p:sldId id="271" r:id="rId3"/>
    <p:sldId id="275" r:id="rId4"/>
    <p:sldId id="697" r:id="rId5"/>
    <p:sldId id="520" r:id="rId6"/>
    <p:sldId id="627" r:id="rId7"/>
    <p:sldId id="532" r:id="rId8"/>
    <p:sldId id="533" r:id="rId9"/>
    <p:sldId id="534" r:id="rId10"/>
    <p:sldId id="535" r:id="rId11"/>
    <p:sldId id="340" r:id="rId12"/>
    <p:sldId id="341" r:id="rId13"/>
    <p:sldId id="342" r:id="rId14"/>
    <p:sldId id="343" r:id="rId15"/>
    <p:sldId id="344" r:id="rId16"/>
    <p:sldId id="345" r:id="rId17"/>
    <p:sldId id="346" r:id="rId18"/>
    <p:sldId id="677" r:id="rId19"/>
    <p:sldId id="674" r:id="rId20"/>
    <p:sldId id="675" r:id="rId21"/>
    <p:sldId id="676" r:id="rId22"/>
    <p:sldId id="347" r:id="rId23"/>
    <p:sldId id="628" r:id="rId24"/>
    <p:sldId id="348" r:id="rId25"/>
    <p:sldId id="531" r:id="rId26"/>
    <p:sldId id="308" r:id="rId27"/>
    <p:sldId id="349" r:id="rId28"/>
    <p:sldId id="350" r:id="rId29"/>
    <p:sldId id="708" r:id="rId30"/>
    <p:sldId id="709" r:id="rId31"/>
    <p:sldId id="712" r:id="rId32"/>
    <p:sldId id="710" r:id="rId33"/>
    <p:sldId id="711" r:id="rId34"/>
    <p:sldId id="351" r:id="rId35"/>
    <p:sldId id="629" r:id="rId36"/>
    <p:sldId id="630" r:id="rId37"/>
    <p:sldId id="632" r:id="rId38"/>
    <p:sldId id="631" r:id="rId39"/>
    <p:sldId id="352" r:id="rId40"/>
    <p:sldId id="309" r:id="rId41"/>
    <p:sldId id="704" r:id="rId42"/>
    <p:sldId id="353" r:id="rId43"/>
    <p:sldId id="536" r:id="rId44"/>
    <p:sldId id="537" r:id="rId45"/>
    <p:sldId id="354" r:id="rId46"/>
    <p:sldId id="355" r:id="rId47"/>
    <p:sldId id="356" r:id="rId48"/>
    <p:sldId id="357" r:id="rId49"/>
    <p:sldId id="358" r:id="rId50"/>
    <p:sldId id="359" r:id="rId51"/>
    <p:sldId id="360" r:id="rId52"/>
    <p:sldId id="361" r:id="rId53"/>
    <p:sldId id="714" r:id="rId54"/>
    <p:sldId id="715" r:id="rId55"/>
    <p:sldId id="310" r:id="rId56"/>
    <p:sldId id="362" r:id="rId57"/>
    <p:sldId id="311" r:id="rId58"/>
    <p:sldId id="678" r:id="rId59"/>
    <p:sldId id="679" r:id="rId60"/>
    <p:sldId id="680" r:id="rId61"/>
    <p:sldId id="681" r:id="rId62"/>
    <p:sldId id="363" r:id="rId63"/>
    <p:sldId id="364" r:id="rId64"/>
    <p:sldId id="365" r:id="rId65"/>
    <p:sldId id="366" r:id="rId66"/>
    <p:sldId id="367" r:id="rId67"/>
    <p:sldId id="368" r:id="rId68"/>
    <p:sldId id="312" r:id="rId69"/>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0" autoAdjust="0"/>
    <p:restoredTop sz="82195" autoAdjust="0"/>
  </p:normalViewPr>
  <p:slideViewPr>
    <p:cSldViewPr snapToGrid="0">
      <p:cViewPr>
        <p:scale>
          <a:sx n="66" d="100"/>
          <a:sy n="66" d="100"/>
        </p:scale>
        <p:origin x="-2148" y="-792"/>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7/20/2015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
        <p:nvSpPr>
          <p:cNvPr id="4"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Image result for Springer Logo"/>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Image result for Springer Logo"/>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2" y="-1181"/>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28350"/>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Chapter 2: Fourier Analysis of Signals </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0" y="2499462"/>
            <a:ext cx="9144000" cy="460035"/>
          </a:xfrm>
        </p:spPr>
        <p:txBody>
          <a:bodyPr/>
          <a:lstStyle/>
          <a:p>
            <a:r>
              <a:rPr lang="en-US" altLang="de-DE" dirty="0" smtClean="0"/>
              <a:t>Chapter </a:t>
            </a:r>
            <a:r>
              <a:rPr lang="en-US" altLang="de-DE" dirty="0" smtClean="0"/>
              <a:t>2: </a:t>
            </a:r>
            <a:r>
              <a:rPr lang="de-DE" dirty="0"/>
              <a:t>Fourier Analysis </a:t>
            </a:r>
            <a:r>
              <a:rPr lang="de-DE" dirty="0" err="1"/>
              <a:t>of</a:t>
            </a:r>
            <a:r>
              <a:rPr lang="de-DE" dirty="0"/>
              <a:t> </a:t>
            </a:r>
            <a:r>
              <a:rPr lang="de-DE" dirty="0" smtClean="0"/>
              <a:t>Signals</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2.2</a:t>
            </a:r>
            <a:endParaRPr lang="de-DE"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91" y="1571625"/>
            <a:ext cx="4266859"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65"/>
          <p:cNvSpPr txBox="1">
            <a:spLocks noChangeArrowheads="1"/>
          </p:cNvSpPr>
          <p:nvPr/>
        </p:nvSpPr>
        <p:spPr bwMode="auto">
          <a:xfrm>
            <a:off x="266700" y="1871663"/>
            <a:ext cx="402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(a)</a:t>
            </a:r>
          </a:p>
        </p:txBody>
      </p:sp>
      <p:sp>
        <p:nvSpPr>
          <p:cNvPr id="10" name="TextBox 65"/>
          <p:cNvSpPr txBox="1">
            <a:spLocks noChangeArrowheads="1"/>
          </p:cNvSpPr>
          <p:nvPr/>
        </p:nvSpPr>
        <p:spPr bwMode="auto">
          <a:xfrm>
            <a:off x="263525" y="2813050"/>
            <a:ext cx="402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(b)</a:t>
            </a:r>
          </a:p>
        </p:txBody>
      </p:sp>
      <p:sp>
        <p:nvSpPr>
          <p:cNvPr id="11" name="TextBox 65"/>
          <p:cNvSpPr txBox="1">
            <a:spLocks noChangeArrowheads="1"/>
          </p:cNvSpPr>
          <p:nvPr/>
        </p:nvSpPr>
        <p:spPr bwMode="auto">
          <a:xfrm>
            <a:off x="260350" y="3756025"/>
            <a:ext cx="39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(c)</a:t>
            </a:r>
          </a:p>
        </p:txBody>
      </p:sp>
      <p:sp>
        <p:nvSpPr>
          <p:cNvPr id="12" name="TextBox 65"/>
          <p:cNvSpPr txBox="1">
            <a:spLocks noChangeArrowheads="1"/>
          </p:cNvSpPr>
          <p:nvPr/>
        </p:nvSpPr>
        <p:spPr bwMode="auto">
          <a:xfrm>
            <a:off x="250825" y="4737100"/>
            <a:ext cx="402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(d)</a:t>
            </a:r>
          </a:p>
        </p:txBody>
      </p:sp>
      <p:pic>
        <p:nvPicPr>
          <p:cNvPr id="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349" y="2117725"/>
            <a:ext cx="3456414"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65"/>
          <p:cNvSpPr txBox="1">
            <a:spLocks noChangeArrowheads="1"/>
          </p:cNvSpPr>
          <p:nvPr/>
        </p:nvSpPr>
        <p:spPr bwMode="auto">
          <a:xfrm>
            <a:off x="6897688" y="3009900"/>
            <a:ext cx="39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(c)</a:t>
            </a:r>
          </a:p>
        </p:txBody>
      </p:sp>
      <p:sp>
        <p:nvSpPr>
          <p:cNvPr id="46" name="TextBox 65"/>
          <p:cNvSpPr txBox="1">
            <a:spLocks noChangeArrowheads="1"/>
          </p:cNvSpPr>
          <p:nvPr/>
        </p:nvSpPr>
        <p:spPr bwMode="auto">
          <a:xfrm>
            <a:off x="7410450" y="4164013"/>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(d)</a:t>
            </a:r>
          </a:p>
        </p:txBody>
      </p:sp>
      <p:sp>
        <p:nvSpPr>
          <p:cNvPr id="47" name="TextBox 65"/>
          <p:cNvSpPr txBox="1">
            <a:spLocks noChangeArrowheads="1"/>
          </p:cNvSpPr>
          <p:nvPr/>
        </p:nvSpPr>
        <p:spPr bwMode="auto">
          <a:xfrm>
            <a:off x="6329363" y="2220913"/>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(b)</a:t>
            </a:r>
          </a:p>
        </p:txBody>
      </p:sp>
      <p:sp>
        <p:nvSpPr>
          <p:cNvPr id="48" name="TextBox 65"/>
          <p:cNvSpPr txBox="1">
            <a:spLocks noChangeArrowheads="1"/>
          </p:cNvSpPr>
          <p:nvPr/>
        </p:nvSpPr>
        <p:spPr bwMode="auto">
          <a:xfrm>
            <a:off x="5743575" y="3136900"/>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(a)</a:t>
            </a:r>
          </a:p>
        </p:txBody>
      </p:sp>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2.3</a:t>
            </a:r>
            <a:endParaRPr lang="de-DE"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1" y="1854457"/>
            <a:ext cx="4529137" cy="354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1854457"/>
            <a:ext cx="4529137" cy="354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2.4</a:t>
            </a:r>
            <a:endParaRPr lang="de-DE"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4" y="1869281"/>
            <a:ext cx="5027616"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4" y="1869281"/>
            <a:ext cx="3179067"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2.5</a:t>
            </a:r>
            <a:endParaRPr lang="de-DE"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608" y="1038225"/>
            <a:ext cx="6518067"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2.6</a:t>
            </a:r>
            <a:endParaRPr lang="de-DE"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6" y="1951560"/>
            <a:ext cx="9010650" cy="355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2.7</a:t>
            </a:r>
            <a:endParaRPr lang="de-DE"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504" y="1122793"/>
            <a:ext cx="5547171" cy="488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2.8</a:t>
            </a:r>
            <a:endParaRPr lang="de-DE"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122792"/>
            <a:ext cx="6495595" cy="489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2.8</a:t>
            </a:r>
            <a:endParaRPr lang="de-DE"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409" y="1118107"/>
            <a:ext cx="6395091"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15"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409" y="3688284"/>
            <a:ext cx="6397439"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21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2.8</a:t>
            </a:r>
            <a:endParaRPr lang="de-DE" dirty="0"/>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409" y="1118107"/>
            <a:ext cx="6395091"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09" y="3688284"/>
            <a:ext cx="6397439"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8"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4208668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2.8</a:t>
            </a:r>
            <a:endParaRPr lang="de-DE"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409" y="1118107"/>
            <a:ext cx="6395091"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09" y="3688284"/>
            <a:ext cx="6397439"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10"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35492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2" y="1347107"/>
            <a:ext cx="1747461" cy="23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2.8</a:t>
            </a:r>
            <a:endParaRPr lang="de-DE"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409" y="1118107"/>
            <a:ext cx="6395091"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09" y="3688284"/>
            <a:ext cx="6397439" cy="213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8"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354921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2.9</a:t>
            </a:r>
            <a:endParaRPr lang="de-DE"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796796"/>
            <a:ext cx="8691851" cy="378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2.10</a:t>
            </a:r>
            <a:endParaRPr lang="de-DE" dirty="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660" y="876300"/>
            <a:ext cx="5785514" cy="523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190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2.10</a:t>
            </a:r>
            <a:endParaRPr lang="de-DE"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924" y="2339976"/>
            <a:ext cx="60213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49" y="3113089"/>
            <a:ext cx="685006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3389262" y="5276851"/>
            <a:ext cx="2071687" cy="285750"/>
          </a:xfrm>
          <a:prstGeom prst="rect">
            <a:avLst/>
          </a:prstGeom>
          <a:solidFill>
            <a:schemeClr val="bg1"/>
          </a:solidFill>
          <a:ln w="25400" algn="ctr">
            <a:solidFill>
              <a:schemeClr val="bg1"/>
            </a:solidFill>
            <a:round/>
            <a:headEnd/>
            <a:tailEnd type="stealth" w="lg" len="lg"/>
          </a:ln>
        </p:spPr>
        <p:txBody>
          <a:bodyPr lIns="0" tIns="0" rIns="0" bIns="0"/>
          <a:lstStyle/>
          <a:p>
            <a:pPr algn="ctr">
              <a:defRPr/>
            </a:pPr>
            <a:r>
              <a:rPr lang="de-DE" sz="1400" dirty="0">
                <a:latin typeface="+mj-lt"/>
                <a:cs typeface="Times New Roman" pitchFamily="18" charset="0"/>
              </a:rPr>
              <a:t>Time (</a:t>
            </a:r>
            <a:r>
              <a:rPr lang="de-DE" sz="1400" dirty="0" err="1">
                <a:latin typeface="+mj-lt"/>
                <a:cs typeface="Times New Roman" pitchFamily="18" charset="0"/>
              </a:rPr>
              <a:t>seconds</a:t>
            </a:r>
            <a:r>
              <a:rPr lang="de-DE" sz="1400" dirty="0">
                <a:latin typeface="+mj-lt"/>
                <a:cs typeface="Times New Roman" pitchFamily="18" charset="0"/>
              </a:rPr>
              <a:t>)</a:t>
            </a:r>
            <a:endParaRPr lang="en-US" sz="1400" i="1" dirty="0">
              <a:latin typeface="+mj-lt"/>
              <a:cs typeface="Times New Roman" pitchFamily="18" charset="0"/>
            </a:endParaRPr>
          </a:p>
        </p:txBody>
      </p:sp>
      <p:sp>
        <p:nvSpPr>
          <p:cNvPr id="9" name="Rectangle 7"/>
          <p:cNvSpPr>
            <a:spLocks noChangeArrowheads="1"/>
          </p:cNvSpPr>
          <p:nvPr/>
        </p:nvSpPr>
        <p:spPr bwMode="auto">
          <a:xfrm rot="16200000">
            <a:off x="690511" y="3886202"/>
            <a:ext cx="1793875" cy="285750"/>
          </a:xfrm>
          <a:prstGeom prst="rect">
            <a:avLst/>
          </a:prstGeom>
          <a:solidFill>
            <a:schemeClr val="bg1"/>
          </a:solidFill>
          <a:ln w="25400" algn="ctr">
            <a:solidFill>
              <a:schemeClr val="bg1"/>
            </a:solidFill>
            <a:round/>
            <a:headEnd/>
            <a:tailEnd type="stealth" w="lg" len="lg"/>
          </a:ln>
        </p:spPr>
        <p:txBody>
          <a:bodyPr lIns="0" tIns="0" rIns="0" bIns="0"/>
          <a:lstStyle/>
          <a:p>
            <a:pPr algn="ctr">
              <a:defRPr/>
            </a:pPr>
            <a:r>
              <a:rPr lang="de-DE" sz="1400" dirty="0" err="1">
                <a:latin typeface="+mj-lt"/>
                <a:cs typeface="Times New Roman" pitchFamily="18" charset="0"/>
              </a:rPr>
              <a:t>Frequency</a:t>
            </a:r>
            <a:r>
              <a:rPr lang="de-DE" sz="1400" dirty="0">
                <a:latin typeface="+mj-lt"/>
                <a:cs typeface="Times New Roman" pitchFamily="18" charset="0"/>
              </a:rPr>
              <a:t> (Hz)</a:t>
            </a:r>
            <a:endParaRPr lang="en-US" sz="1400" i="1" dirty="0">
              <a:latin typeface="+mj-lt"/>
              <a:cs typeface="Times New Roman" pitchFamily="18" charset="0"/>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9549" y="1581151"/>
            <a:ext cx="4811713"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spTree>
    <p:extLst>
      <p:ext uri="{BB962C8B-B14F-4D97-AF65-F5344CB8AC3E}">
        <p14:creationId xmlns:p14="http://schemas.microsoft.com/office/powerpoint/2010/main" val="3764257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149" y="3114000"/>
            <a:ext cx="68484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2.10</a:t>
            </a:r>
            <a:endParaRPr lang="de-DE"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924" y="2339976"/>
            <a:ext cx="60213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3389262" y="5276851"/>
            <a:ext cx="2071687" cy="285750"/>
          </a:xfrm>
          <a:prstGeom prst="rect">
            <a:avLst/>
          </a:prstGeom>
          <a:solidFill>
            <a:schemeClr val="bg1"/>
          </a:solidFill>
          <a:ln w="25400" algn="ctr">
            <a:solidFill>
              <a:schemeClr val="bg1"/>
            </a:solidFill>
            <a:round/>
            <a:headEnd/>
            <a:tailEnd type="stealth" w="lg" len="lg"/>
          </a:ln>
        </p:spPr>
        <p:txBody>
          <a:bodyPr lIns="0" tIns="0" rIns="0" bIns="0"/>
          <a:lstStyle/>
          <a:p>
            <a:pPr algn="ctr">
              <a:defRPr/>
            </a:pPr>
            <a:r>
              <a:rPr lang="de-DE" sz="1400" dirty="0">
                <a:latin typeface="+mj-lt"/>
                <a:cs typeface="Times New Roman" pitchFamily="18" charset="0"/>
              </a:rPr>
              <a:t>Time (</a:t>
            </a:r>
            <a:r>
              <a:rPr lang="de-DE" sz="1400" dirty="0" err="1">
                <a:latin typeface="+mj-lt"/>
                <a:cs typeface="Times New Roman" pitchFamily="18" charset="0"/>
              </a:rPr>
              <a:t>seconds</a:t>
            </a:r>
            <a:r>
              <a:rPr lang="de-DE" sz="1400" dirty="0">
                <a:latin typeface="+mj-lt"/>
                <a:cs typeface="Times New Roman" pitchFamily="18" charset="0"/>
              </a:rPr>
              <a:t>)</a:t>
            </a:r>
            <a:endParaRPr lang="en-US" sz="1400" i="1" dirty="0">
              <a:latin typeface="+mj-lt"/>
              <a:cs typeface="Times New Roman" pitchFamily="18" charset="0"/>
            </a:endParaRPr>
          </a:p>
        </p:txBody>
      </p:sp>
      <p:sp>
        <p:nvSpPr>
          <p:cNvPr id="9" name="Rectangle 7"/>
          <p:cNvSpPr>
            <a:spLocks noChangeArrowheads="1"/>
          </p:cNvSpPr>
          <p:nvPr/>
        </p:nvSpPr>
        <p:spPr bwMode="auto">
          <a:xfrm rot="16200000">
            <a:off x="690511" y="3886202"/>
            <a:ext cx="1793875" cy="285750"/>
          </a:xfrm>
          <a:prstGeom prst="rect">
            <a:avLst/>
          </a:prstGeom>
          <a:solidFill>
            <a:schemeClr val="bg1"/>
          </a:solidFill>
          <a:ln w="25400" algn="ctr">
            <a:solidFill>
              <a:schemeClr val="bg1"/>
            </a:solidFill>
            <a:round/>
            <a:headEnd/>
            <a:tailEnd type="stealth" w="lg" len="lg"/>
          </a:ln>
        </p:spPr>
        <p:txBody>
          <a:bodyPr lIns="0" tIns="0" rIns="0" bIns="0"/>
          <a:lstStyle/>
          <a:p>
            <a:pPr algn="ctr">
              <a:defRPr/>
            </a:pPr>
            <a:r>
              <a:rPr lang="de-DE" sz="1400" dirty="0" err="1">
                <a:latin typeface="+mj-lt"/>
                <a:cs typeface="Times New Roman" pitchFamily="18" charset="0"/>
              </a:rPr>
              <a:t>Frequency</a:t>
            </a:r>
            <a:r>
              <a:rPr lang="de-DE" sz="1400" dirty="0">
                <a:latin typeface="+mj-lt"/>
                <a:cs typeface="Times New Roman" pitchFamily="18" charset="0"/>
              </a:rPr>
              <a:t> (Hz)</a:t>
            </a:r>
            <a:endParaRPr lang="en-US" sz="1400" i="1" dirty="0">
              <a:latin typeface="+mj-lt"/>
              <a:cs typeface="Times New Roman" pitchFamily="18" charset="0"/>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9549" y="1581151"/>
            <a:ext cx="4811713"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spTree>
    <p:extLst>
      <p:ext uri="{BB962C8B-B14F-4D97-AF65-F5344CB8AC3E}">
        <p14:creationId xmlns:p14="http://schemas.microsoft.com/office/powerpoint/2010/main" val="3304386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2.11</a:t>
            </a:r>
            <a:endParaRPr lang="de-DE"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322" y="1840452"/>
            <a:ext cx="4218128" cy="175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840452"/>
            <a:ext cx="4206492" cy="175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322" y="3930668"/>
            <a:ext cx="4206493" cy="172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3930668"/>
            <a:ext cx="4218127" cy="174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83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2.12</a:t>
            </a:r>
            <a:endParaRPr lang="de-DE" dirty="0"/>
          </a:p>
        </p:txBody>
      </p:sp>
      <p:pic>
        <p:nvPicPr>
          <p:cNvPr id="194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57380"/>
            <a:ext cx="8187959" cy="364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80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pic>
        <p:nvPicPr>
          <p:cNvPr id="204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3" y="3727815"/>
            <a:ext cx="8911771" cy="24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3" y="1303935"/>
            <a:ext cx="8172206" cy="244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8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7006"/>
            <a:ext cx="8314803" cy="207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sp>
        <p:nvSpPr>
          <p:cNvPr id="45" name="Rectangle 8"/>
          <p:cNvSpPr>
            <a:spLocks noChangeArrowheads="1"/>
          </p:cNvSpPr>
          <p:nvPr/>
        </p:nvSpPr>
        <p:spPr bwMode="auto">
          <a:xfrm>
            <a:off x="3375025" y="4437063"/>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46" name="TextBox 1"/>
          <p:cNvSpPr txBox="1">
            <a:spLocks noChangeArrowheads="1"/>
          </p:cNvSpPr>
          <p:nvPr/>
        </p:nvSpPr>
        <p:spPr bwMode="auto">
          <a:xfrm rot="-5400000">
            <a:off x="354665" y="3229074"/>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a:latin typeface="+mn-lt"/>
                <a:cs typeface="Times New Roman" pitchFamily="18" charset="0"/>
              </a:rPr>
              <a:t>Amplitude</a:t>
            </a:r>
          </a:p>
        </p:txBody>
      </p:sp>
    </p:spTree>
    <p:extLst>
      <p:ext uri="{BB962C8B-B14F-4D97-AF65-F5344CB8AC3E}">
        <p14:creationId xmlns:p14="http://schemas.microsoft.com/office/powerpoint/2010/main" val="3897409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7006"/>
            <a:ext cx="8314803" cy="207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sp>
        <p:nvSpPr>
          <p:cNvPr id="6" name="Right Brace 47"/>
          <p:cNvSpPr>
            <a:spLocks/>
          </p:cNvSpPr>
          <p:nvPr/>
        </p:nvSpPr>
        <p:spPr bwMode="auto">
          <a:xfrm rot="5400000">
            <a:off x="1893094" y="4113689"/>
            <a:ext cx="125413" cy="441325"/>
          </a:xfrm>
          <a:prstGeom prst="rightBrace">
            <a:avLst>
              <a:gd name="adj1" fmla="val 44427"/>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7" name="Rectangle 6"/>
          <p:cNvSpPr>
            <a:spLocks noChangeArrowheads="1"/>
          </p:cNvSpPr>
          <p:nvPr/>
        </p:nvSpPr>
        <p:spPr bwMode="auto">
          <a:xfrm>
            <a:off x="1370013" y="4454208"/>
            <a:ext cx="1449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Sampling </a:t>
            </a:r>
            <a:r>
              <a:rPr lang="de-DE" altLang="de-DE" sz="1400" dirty="0" err="1"/>
              <a:t>period</a:t>
            </a:r>
            <a:endParaRPr lang="en-US" altLang="de-DE" sz="1400" dirty="0"/>
          </a:p>
        </p:txBody>
      </p:sp>
      <p:sp>
        <p:nvSpPr>
          <p:cNvPr id="9" name="Rectangle 8"/>
          <p:cNvSpPr>
            <a:spLocks noChangeArrowheads="1"/>
          </p:cNvSpPr>
          <p:nvPr/>
        </p:nvSpPr>
        <p:spPr bwMode="auto">
          <a:xfrm>
            <a:off x="3375025" y="4437063"/>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0" name="TextBox 1"/>
          <p:cNvSpPr txBox="1">
            <a:spLocks noChangeArrowheads="1"/>
          </p:cNvSpPr>
          <p:nvPr/>
        </p:nvSpPr>
        <p:spPr bwMode="auto">
          <a:xfrm rot="-5400000">
            <a:off x="354665" y="3229074"/>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a:latin typeface="+mn-lt"/>
                <a:cs typeface="Times New Roman" pitchFamily="18" charset="0"/>
              </a:rPr>
              <a:t>Amplitude</a:t>
            </a:r>
          </a:p>
        </p:txBody>
      </p:sp>
    </p:spTree>
    <p:extLst>
      <p:ext uri="{BB962C8B-B14F-4D97-AF65-F5344CB8AC3E}">
        <p14:creationId xmlns:p14="http://schemas.microsoft.com/office/powerpoint/2010/main" val="3925723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2: </a:t>
            </a:r>
            <a:r>
              <a:rPr lang="de-DE" dirty="0"/>
              <a:t>Fourier Analysis </a:t>
            </a:r>
            <a:r>
              <a:rPr lang="de-DE" dirty="0" err="1"/>
              <a:t>of</a:t>
            </a:r>
            <a:r>
              <a:rPr lang="de-DE" dirty="0"/>
              <a:t> Signals</a:t>
            </a:r>
          </a:p>
        </p:txBody>
      </p:sp>
      <p:sp>
        <p:nvSpPr>
          <p:cNvPr id="14" name="TextBox 13"/>
          <p:cNvSpPr txBox="1"/>
          <p:nvPr/>
        </p:nvSpPr>
        <p:spPr>
          <a:xfrm>
            <a:off x="561297" y="1087840"/>
            <a:ext cx="5356403" cy="1938992"/>
          </a:xfrm>
          <a:prstGeom prst="rect">
            <a:avLst/>
          </a:prstGeom>
          <a:noFill/>
        </p:spPr>
        <p:txBody>
          <a:bodyPr wrap="none" rtlCol="0">
            <a:spAutoFit/>
          </a:bodyPr>
          <a:lstStyle/>
          <a:p>
            <a:r>
              <a:rPr lang="de-DE" sz="2000" dirty="0" smtClean="0"/>
              <a:t>2.1	</a:t>
            </a:r>
            <a:r>
              <a:rPr lang="en-US" sz="2000" dirty="0"/>
              <a:t>The Fourier Transform in a Nutshell</a:t>
            </a:r>
          </a:p>
          <a:p>
            <a:r>
              <a:rPr lang="en-US" sz="2000" dirty="0" smtClean="0"/>
              <a:t>2.2	Signals </a:t>
            </a:r>
            <a:r>
              <a:rPr lang="en-US" sz="2000" dirty="0"/>
              <a:t>and Signal Spaces</a:t>
            </a:r>
          </a:p>
          <a:p>
            <a:r>
              <a:rPr lang="en-US" sz="2000" dirty="0" smtClean="0"/>
              <a:t>2.3	Fourier </a:t>
            </a:r>
            <a:r>
              <a:rPr lang="en-US" sz="2000" dirty="0"/>
              <a:t>Transform</a:t>
            </a:r>
          </a:p>
          <a:p>
            <a:r>
              <a:rPr lang="en-US" sz="2000" dirty="0" smtClean="0"/>
              <a:t>2.4	Discrete </a:t>
            </a:r>
            <a:r>
              <a:rPr lang="en-US" sz="2000" dirty="0"/>
              <a:t>Fourier Transform (DFT)</a:t>
            </a:r>
          </a:p>
          <a:p>
            <a:r>
              <a:rPr lang="en-US" sz="2000" dirty="0" smtClean="0"/>
              <a:t>2.5	Short-Time </a:t>
            </a:r>
            <a:r>
              <a:rPr lang="en-US" sz="2000" dirty="0"/>
              <a:t>Fourier Transform (STFT)</a:t>
            </a:r>
          </a:p>
          <a:p>
            <a:r>
              <a:rPr lang="en-US" sz="2000" dirty="0" smtClean="0"/>
              <a:t>2.6	Further Notes</a:t>
            </a:r>
          </a:p>
        </p:txBody>
      </p:sp>
      <p:sp>
        <p:nvSpPr>
          <p:cNvPr id="3" name="Rectangle 2"/>
          <p:cNvSpPr/>
          <p:nvPr/>
        </p:nvSpPr>
        <p:spPr>
          <a:xfrm>
            <a:off x="561297" y="3251192"/>
            <a:ext cx="8176302" cy="2585323"/>
          </a:xfrm>
          <a:prstGeom prst="rect">
            <a:avLst/>
          </a:prstGeom>
        </p:spPr>
        <p:txBody>
          <a:bodyPr wrap="square">
            <a:spAutoFit/>
          </a:bodyPr>
          <a:lstStyle/>
          <a:p>
            <a:pPr algn="just"/>
            <a:r>
              <a:rPr lang="en-US" dirty="0"/>
              <a:t>Important technical terminology is covered in Chapter 2. In particular, we approach the Fourier transform—which is perhaps the most fundamental tool in signal processing—from various perspectives. For the reader who is more interested in the musical aspects of the book, Section 2.1 provides a summary of the most important facts on the Fourier transform. In particular, the notion of a spectrogram, which yields a time–frequency representation of an audio signal, is introduced. The remainder of the chapter treats the Fourier transform in greater mathematical depth and also includes the fast Fourier transform (FFT)—an algorithm of great beauty and high practical relevance.</a:t>
            </a:r>
            <a:endParaRPr lang="de-DE" dirty="0"/>
          </a:p>
        </p:txBody>
      </p:sp>
      <p:pic>
        <p:nvPicPr>
          <p:cNvPr id="8" name="Picture 2" descr="FourierTr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814" y="1061606"/>
            <a:ext cx="1952762" cy="97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54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7006"/>
            <a:ext cx="8314803" cy="207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sp>
        <p:nvSpPr>
          <p:cNvPr id="9" name="Rectangle 8"/>
          <p:cNvSpPr>
            <a:spLocks noChangeArrowheads="1"/>
          </p:cNvSpPr>
          <p:nvPr/>
        </p:nvSpPr>
        <p:spPr bwMode="auto">
          <a:xfrm>
            <a:off x="3375025" y="4437063"/>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0" name="TextBox 1"/>
          <p:cNvSpPr txBox="1">
            <a:spLocks noChangeArrowheads="1"/>
          </p:cNvSpPr>
          <p:nvPr/>
        </p:nvSpPr>
        <p:spPr bwMode="auto">
          <a:xfrm rot="-5400000">
            <a:off x="354665" y="3229074"/>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a:latin typeface="+mn-lt"/>
                <a:cs typeface="Times New Roman" pitchFamily="18" charset="0"/>
              </a:rPr>
              <a:t>Amplitude</a:t>
            </a:r>
          </a:p>
        </p:txBody>
      </p:sp>
      <p:sp>
        <p:nvSpPr>
          <p:cNvPr id="11" name="Right Brace 47"/>
          <p:cNvSpPr>
            <a:spLocks/>
          </p:cNvSpPr>
          <p:nvPr/>
        </p:nvSpPr>
        <p:spPr bwMode="auto">
          <a:xfrm rot="5400000">
            <a:off x="1893094" y="4113689"/>
            <a:ext cx="125413" cy="441325"/>
          </a:xfrm>
          <a:prstGeom prst="rightBrace">
            <a:avLst>
              <a:gd name="adj1" fmla="val 44427"/>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12" name="Rectangle 11"/>
          <p:cNvSpPr>
            <a:spLocks noChangeArrowheads="1"/>
          </p:cNvSpPr>
          <p:nvPr/>
        </p:nvSpPr>
        <p:spPr bwMode="auto">
          <a:xfrm>
            <a:off x="1370013" y="4454208"/>
            <a:ext cx="1449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Sampling </a:t>
            </a:r>
            <a:r>
              <a:rPr lang="de-DE" altLang="de-DE" sz="1400" dirty="0" err="1"/>
              <a:t>period</a:t>
            </a:r>
            <a:endParaRPr lang="en-US" altLang="de-DE" sz="1400" dirty="0"/>
          </a:p>
        </p:txBody>
      </p:sp>
    </p:spTree>
    <p:extLst>
      <p:ext uri="{BB962C8B-B14F-4D97-AF65-F5344CB8AC3E}">
        <p14:creationId xmlns:p14="http://schemas.microsoft.com/office/powerpoint/2010/main" val="984005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7006"/>
            <a:ext cx="8314803" cy="207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sp>
        <p:nvSpPr>
          <p:cNvPr id="6" name="Right Brace 47"/>
          <p:cNvSpPr>
            <a:spLocks/>
          </p:cNvSpPr>
          <p:nvPr/>
        </p:nvSpPr>
        <p:spPr bwMode="auto">
          <a:xfrm>
            <a:off x="7752398" y="3262561"/>
            <a:ext cx="93662" cy="198437"/>
          </a:xfrm>
          <a:prstGeom prst="rightBrace">
            <a:avLst>
              <a:gd name="adj1" fmla="val 44413"/>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7" name="Rectangle 6"/>
          <p:cNvSpPr>
            <a:spLocks noChangeArrowheads="1"/>
          </p:cNvSpPr>
          <p:nvPr/>
        </p:nvSpPr>
        <p:spPr bwMode="auto">
          <a:xfrm>
            <a:off x="7928610" y="3264148"/>
            <a:ext cx="10080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err="1"/>
              <a:t>Quantization</a:t>
            </a:r>
            <a:endParaRPr lang="de-DE" altLang="de-DE" sz="1400" dirty="0"/>
          </a:p>
          <a:p>
            <a:pPr eaLnBrk="1" hangingPunct="1">
              <a:spcBef>
                <a:spcPct val="0"/>
              </a:spcBef>
              <a:buClrTx/>
              <a:buFontTx/>
              <a:buNone/>
            </a:pPr>
            <a:r>
              <a:rPr lang="de-DE" altLang="de-DE" sz="1400" dirty="0" err="1"/>
              <a:t>step</a:t>
            </a:r>
            <a:r>
              <a:rPr lang="de-DE" altLang="de-DE" sz="1400" dirty="0"/>
              <a:t> </a:t>
            </a:r>
            <a:r>
              <a:rPr lang="de-DE" altLang="de-DE" sz="1400" dirty="0" err="1"/>
              <a:t>size</a:t>
            </a:r>
            <a:endParaRPr lang="en-US" altLang="de-DE" sz="1400" dirty="0"/>
          </a:p>
        </p:txBody>
      </p:sp>
      <p:sp>
        <p:nvSpPr>
          <p:cNvPr id="11" name="Rectangle 8"/>
          <p:cNvSpPr>
            <a:spLocks noChangeArrowheads="1"/>
          </p:cNvSpPr>
          <p:nvPr/>
        </p:nvSpPr>
        <p:spPr bwMode="auto">
          <a:xfrm>
            <a:off x="3375025" y="4437063"/>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2" name="TextBox 1"/>
          <p:cNvSpPr txBox="1">
            <a:spLocks noChangeArrowheads="1"/>
          </p:cNvSpPr>
          <p:nvPr/>
        </p:nvSpPr>
        <p:spPr bwMode="auto">
          <a:xfrm rot="-5400000">
            <a:off x="354665" y="3229074"/>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a:latin typeface="+mn-lt"/>
                <a:cs typeface="Times New Roman" pitchFamily="18" charset="0"/>
              </a:rPr>
              <a:t>Amplitude</a:t>
            </a:r>
          </a:p>
        </p:txBody>
      </p:sp>
      <p:sp>
        <p:nvSpPr>
          <p:cNvPr id="13" name="Right Brace 47"/>
          <p:cNvSpPr>
            <a:spLocks/>
          </p:cNvSpPr>
          <p:nvPr/>
        </p:nvSpPr>
        <p:spPr bwMode="auto">
          <a:xfrm rot="5400000">
            <a:off x="1893094" y="4113689"/>
            <a:ext cx="125413" cy="441325"/>
          </a:xfrm>
          <a:prstGeom prst="rightBrace">
            <a:avLst>
              <a:gd name="adj1" fmla="val 44427"/>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14" name="Rectangle 13"/>
          <p:cNvSpPr>
            <a:spLocks noChangeArrowheads="1"/>
          </p:cNvSpPr>
          <p:nvPr/>
        </p:nvSpPr>
        <p:spPr bwMode="auto">
          <a:xfrm>
            <a:off x="1370013" y="4454208"/>
            <a:ext cx="1449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Sampling </a:t>
            </a:r>
            <a:r>
              <a:rPr lang="de-DE" altLang="de-DE" sz="1400" dirty="0" err="1"/>
              <a:t>period</a:t>
            </a:r>
            <a:endParaRPr lang="en-US" altLang="de-DE" sz="1400" dirty="0"/>
          </a:p>
        </p:txBody>
      </p:sp>
    </p:spTree>
    <p:extLst>
      <p:ext uri="{BB962C8B-B14F-4D97-AF65-F5344CB8AC3E}">
        <p14:creationId xmlns:p14="http://schemas.microsoft.com/office/powerpoint/2010/main" val="3925723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87006"/>
            <a:ext cx="8314803" cy="207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2.13</a:t>
            </a:r>
            <a:endParaRPr lang="de-DE" dirty="0"/>
          </a:p>
        </p:txBody>
      </p:sp>
      <p:sp>
        <p:nvSpPr>
          <p:cNvPr id="8" name="Right Brace 47"/>
          <p:cNvSpPr>
            <a:spLocks/>
          </p:cNvSpPr>
          <p:nvPr/>
        </p:nvSpPr>
        <p:spPr bwMode="auto">
          <a:xfrm>
            <a:off x="7752398" y="3262561"/>
            <a:ext cx="93662" cy="198437"/>
          </a:xfrm>
          <a:prstGeom prst="rightBrace">
            <a:avLst>
              <a:gd name="adj1" fmla="val 44413"/>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9" name="Rectangle 8"/>
          <p:cNvSpPr>
            <a:spLocks noChangeArrowheads="1"/>
          </p:cNvSpPr>
          <p:nvPr/>
        </p:nvSpPr>
        <p:spPr bwMode="auto">
          <a:xfrm>
            <a:off x="7928610" y="3264148"/>
            <a:ext cx="10080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err="1"/>
              <a:t>Quantization</a:t>
            </a:r>
            <a:endParaRPr lang="de-DE" altLang="de-DE" sz="1400" dirty="0"/>
          </a:p>
          <a:p>
            <a:pPr eaLnBrk="1" hangingPunct="1">
              <a:spcBef>
                <a:spcPct val="0"/>
              </a:spcBef>
              <a:buClrTx/>
              <a:buFontTx/>
              <a:buNone/>
            </a:pPr>
            <a:r>
              <a:rPr lang="de-DE" altLang="de-DE" sz="1400" dirty="0" err="1"/>
              <a:t>step</a:t>
            </a:r>
            <a:r>
              <a:rPr lang="de-DE" altLang="de-DE" sz="1400" dirty="0"/>
              <a:t> </a:t>
            </a:r>
            <a:r>
              <a:rPr lang="de-DE" altLang="de-DE" sz="1400" dirty="0" err="1"/>
              <a:t>size</a:t>
            </a:r>
            <a:endParaRPr lang="en-US" altLang="de-DE" sz="1400" dirty="0"/>
          </a:p>
        </p:txBody>
      </p:sp>
      <p:sp>
        <p:nvSpPr>
          <p:cNvPr id="13" name="Rectangle 8"/>
          <p:cNvSpPr>
            <a:spLocks noChangeArrowheads="1"/>
          </p:cNvSpPr>
          <p:nvPr/>
        </p:nvSpPr>
        <p:spPr bwMode="auto">
          <a:xfrm>
            <a:off x="3375025" y="4437063"/>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4" name="TextBox 1"/>
          <p:cNvSpPr txBox="1">
            <a:spLocks noChangeArrowheads="1"/>
          </p:cNvSpPr>
          <p:nvPr/>
        </p:nvSpPr>
        <p:spPr bwMode="auto">
          <a:xfrm rot="-5400000">
            <a:off x="354665" y="3229074"/>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a:latin typeface="+mn-lt"/>
                <a:cs typeface="Times New Roman" pitchFamily="18" charset="0"/>
              </a:rPr>
              <a:t>Amplitude</a:t>
            </a:r>
          </a:p>
        </p:txBody>
      </p:sp>
      <p:sp>
        <p:nvSpPr>
          <p:cNvPr id="15" name="Right Brace 47"/>
          <p:cNvSpPr>
            <a:spLocks/>
          </p:cNvSpPr>
          <p:nvPr/>
        </p:nvSpPr>
        <p:spPr bwMode="auto">
          <a:xfrm rot="5400000">
            <a:off x="1893094" y="4113689"/>
            <a:ext cx="125413" cy="441325"/>
          </a:xfrm>
          <a:prstGeom prst="rightBrace">
            <a:avLst>
              <a:gd name="adj1" fmla="val 44427"/>
              <a:gd name="adj2" fmla="val 49403"/>
            </a:avLst>
          </a:prstGeom>
          <a:noFill/>
          <a:ln w="12700" algn="ctr">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endParaRPr lang="de-DE" altLang="de-DE" sz="1800"/>
          </a:p>
        </p:txBody>
      </p:sp>
      <p:sp>
        <p:nvSpPr>
          <p:cNvPr id="16" name="Rectangle 15"/>
          <p:cNvSpPr>
            <a:spLocks noChangeArrowheads="1"/>
          </p:cNvSpPr>
          <p:nvPr/>
        </p:nvSpPr>
        <p:spPr bwMode="auto">
          <a:xfrm>
            <a:off x="1370013" y="4454208"/>
            <a:ext cx="1449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Sampling </a:t>
            </a:r>
            <a:r>
              <a:rPr lang="de-DE" altLang="de-DE" sz="1400" dirty="0" err="1"/>
              <a:t>period</a:t>
            </a:r>
            <a:endParaRPr lang="en-US" altLang="de-DE" sz="1400" dirty="0"/>
          </a:p>
        </p:txBody>
      </p:sp>
    </p:spTree>
    <p:extLst>
      <p:ext uri="{BB962C8B-B14F-4D97-AF65-F5344CB8AC3E}">
        <p14:creationId xmlns:p14="http://schemas.microsoft.com/office/powerpoint/2010/main" val="392572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2.14</a:t>
            </a:r>
            <a:endParaRPr lang="de-DE" dirty="0"/>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04" y="870857"/>
            <a:ext cx="6087222" cy="523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80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2181283"/>
            <a:ext cx="8920163" cy="22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2.14</a:t>
            </a:r>
            <a:endParaRPr lang="de-DE" dirty="0"/>
          </a:p>
        </p:txBody>
      </p:sp>
      <p:sp>
        <p:nvSpPr>
          <p:cNvPr id="14" name="Rectangle 8"/>
          <p:cNvSpPr>
            <a:spLocks noChangeArrowheads="1"/>
          </p:cNvSpPr>
          <p:nvPr/>
        </p:nvSpPr>
        <p:spPr bwMode="auto">
          <a:xfrm>
            <a:off x="3636964" y="4371916"/>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latin typeface="+mn-lt"/>
              </a:rPr>
              <a:t>Time (</a:t>
            </a:r>
            <a:r>
              <a:rPr lang="de-DE" altLang="de-DE" sz="1400" dirty="0" err="1">
                <a:latin typeface="+mn-lt"/>
              </a:rPr>
              <a:t>seconds</a:t>
            </a:r>
            <a:r>
              <a:rPr lang="de-DE" altLang="de-DE" sz="1400" dirty="0">
                <a:latin typeface="+mn-lt"/>
              </a:rPr>
              <a:t>)</a:t>
            </a:r>
            <a:endParaRPr lang="en-US" altLang="de-DE" sz="1400" i="1" dirty="0">
              <a:latin typeface="+mn-lt"/>
            </a:endParaRPr>
          </a:p>
        </p:txBody>
      </p:sp>
      <p:sp>
        <p:nvSpPr>
          <p:cNvPr id="15" name="TextBox 1"/>
          <p:cNvSpPr txBox="1">
            <a:spLocks noChangeArrowheads="1"/>
          </p:cNvSpPr>
          <p:nvPr/>
        </p:nvSpPr>
        <p:spPr bwMode="auto">
          <a:xfrm rot="16200000">
            <a:off x="375446" y="3091654"/>
            <a:ext cx="981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400" dirty="0" smtClean="0">
                <a:latin typeface="+mn-lt"/>
                <a:cs typeface="Times New Roman" pitchFamily="18" charset="0"/>
              </a:rPr>
              <a:t>Amplitude</a:t>
            </a:r>
          </a:p>
        </p:txBody>
      </p:sp>
    </p:spTree>
    <p:extLst>
      <p:ext uri="{BB962C8B-B14F-4D97-AF65-F5344CB8AC3E}">
        <p14:creationId xmlns:p14="http://schemas.microsoft.com/office/powerpoint/2010/main" val="336528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2.14</a:t>
            </a:r>
            <a:endParaRPr lang="de-DE"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2181283"/>
            <a:ext cx="8920163" cy="22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3636964" y="4371916"/>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latin typeface="+mn-lt"/>
              </a:rPr>
              <a:t>Time (</a:t>
            </a:r>
            <a:r>
              <a:rPr lang="de-DE" altLang="de-DE" sz="1400" dirty="0" err="1">
                <a:latin typeface="+mn-lt"/>
              </a:rPr>
              <a:t>seconds</a:t>
            </a:r>
            <a:r>
              <a:rPr lang="de-DE" altLang="de-DE" sz="1400" dirty="0">
                <a:latin typeface="+mn-lt"/>
              </a:rPr>
              <a:t>)</a:t>
            </a:r>
            <a:endParaRPr lang="en-US" altLang="de-DE" sz="1400" i="1" dirty="0">
              <a:latin typeface="+mn-lt"/>
            </a:endParaRPr>
          </a:p>
        </p:txBody>
      </p:sp>
      <p:sp>
        <p:nvSpPr>
          <p:cNvPr id="6" name="TextBox 1"/>
          <p:cNvSpPr txBox="1">
            <a:spLocks noChangeArrowheads="1"/>
          </p:cNvSpPr>
          <p:nvPr/>
        </p:nvSpPr>
        <p:spPr bwMode="auto">
          <a:xfrm rot="16200000">
            <a:off x="375446" y="3091654"/>
            <a:ext cx="981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400" dirty="0" smtClean="0">
                <a:latin typeface="+mn-lt"/>
                <a:cs typeface="Times New Roman" pitchFamily="18" charset="0"/>
              </a:rPr>
              <a:t>Amplitude</a:t>
            </a:r>
          </a:p>
        </p:txBody>
      </p:sp>
    </p:spTree>
    <p:extLst>
      <p:ext uri="{BB962C8B-B14F-4D97-AF65-F5344CB8AC3E}">
        <p14:creationId xmlns:p14="http://schemas.microsoft.com/office/powerpoint/2010/main" val="2757624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2.14</a:t>
            </a:r>
            <a:endParaRPr lang="de-DE"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 y="2181283"/>
            <a:ext cx="8904467" cy="22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3636964" y="4371916"/>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latin typeface="+mn-lt"/>
              </a:rPr>
              <a:t>Time (</a:t>
            </a:r>
            <a:r>
              <a:rPr lang="de-DE" altLang="de-DE" sz="1400" dirty="0" err="1">
                <a:latin typeface="+mn-lt"/>
              </a:rPr>
              <a:t>seconds</a:t>
            </a:r>
            <a:r>
              <a:rPr lang="de-DE" altLang="de-DE" sz="1400" dirty="0">
                <a:latin typeface="+mn-lt"/>
              </a:rPr>
              <a:t>)</a:t>
            </a:r>
            <a:endParaRPr lang="en-US" altLang="de-DE" sz="1400" i="1" dirty="0">
              <a:latin typeface="+mn-lt"/>
            </a:endParaRPr>
          </a:p>
        </p:txBody>
      </p:sp>
      <p:sp>
        <p:nvSpPr>
          <p:cNvPr id="6" name="TextBox 1"/>
          <p:cNvSpPr txBox="1">
            <a:spLocks noChangeArrowheads="1"/>
          </p:cNvSpPr>
          <p:nvPr/>
        </p:nvSpPr>
        <p:spPr bwMode="auto">
          <a:xfrm rot="16200000">
            <a:off x="375446" y="3091654"/>
            <a:ext cx="981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400" dirty="0" smtClean="0">
                <a:latin typeface="+mn-lt"/>
                <a:cs typeface="Times New Roman" pitchFamily="18" charset="0"/>
              </a:rPr>
              <a:t>Amplitude</a:t>
            </a:r>
          </a:p>
        </p:txBody>
      </p:sp>
    </p:spTree>
    <p:extLst>
      <p:ext uri="{BB962C8B-B14F-4D97-AF65-F5344CB8AC3E}">
        <p14:creationId xmlns:p14="http://schemas.microsoft.com/office/powerpoint/2010/main" val="2276233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2.14</a:t>
            </a:r>
            <a:endParaRPr lang="de-DE"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 y="2181283"/>
            <a:ext cx="8904467" cy="22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3636964" y="4371916"/>
            <a:ext cx="20716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stealth" w="lg" len="lg"/>
              </a14:hiddenLine>
            </a:ext>
          </a:extLst>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latin typeface="+mn-lt"/>
              </a:rPr>
              <a:t>Time (</a:t>
            </a:r>
            <a:r>
              <a:rPr lang="de-DE" altLang="de-DE" sz="1400" dirty="0" err="1">
                <a:latin typeface="+mn-lt"/>
              </a:rPr>
              <a:t>seconds</a:t>
            </a:r>
            <a:r>
              <a:rPr lang="de-DE" altLang="de-DE" sz="1400" dirty="0">
                <a:latin typeface="+mn-lt"/>
              </a:rPr>
              <a:t>)</a:t>
            </a:r>
            <a:endParaRPr lang="en-US" altLang="de-DE" sz="1400" i="1" dirty="0">
              <a:latin typeface="+mn-lt"/>
            </a:endParaRPr>
          </a:p>
        </p:txBody>
      </p:sp>
      <p:sp>
        <p:nvSpPr>
          <p:cNvPr id="6" name="TextBox 1"/>
          <p:cNvSpPr txBox="1">
            <a:spLocks noChangeArrowheads="1"/>
          </p:cNvSpPr>
          <p:nvPr/>
        </p:nvSpPr>
        <p:spPr bwMode="auto">
          <a:xfrm rot="16200000">
            <a:off x="375446" y="3091654"/>
            <a:ext cx="981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sz="1400" dirty="0" smtClean="0">
                <a:latin typeface="+mn-lt"/>
                <a:cs typeface="Times New Roman" pitchFamily="18" charset="0"/>
              </a:rPr>
              <a:t>Amplitude</a:t>
            </a:r>
          </a:p>
        </p:txBody>
      </p:sp>
    </p:spTree>
    <p:extLst>
      <p:ext uri="{BB962C8B-B14F-4D97-AF65-F5344CB8AC3E}">
        <p14:creationId xmlns:p14="http://schemas.microsoft.com/office/powerpoint/2010/main" val="2757624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2.2 </a:t>
            </a:r>
            <a:r>
              <a:rPr lang="de-DE" dirty="0"/>
              <a:t>Signals </a:t>
            </a:r>
            <a:r>
              <a:rPr lang="de-DE" dirty="0" err="1"/>
              <a:t>and</a:t>
            </a:r>
            <a:r>
              <a:rPr lang="de-DE" dirty="0"/>
              <a:t> Signal Spaces</a:t>
            </a:r>
          </a:p>
        </p:txBody>
      </p:sp>
      <p:sp>
        <p:nvSpPr>
          <p:cNvPr id="3" name="Text Placeholder 2"/>
          <p:cNvSpPr>
            <a:spLocks noGrp="1"/>
          </p:cNvSpPr>
          <p:nvPr>
            <p:ph type="body" sz="quarter" idx="10"/>
          </p:nvPr>
        </p:nvSpPr>
        <p:spPr/>
        <p:txBody>
          <a:bodyPr/>
          <a:lstStyle/>
          <a:p>
            <a:r>
              <a:rPr lang="de-DE" dirty="0" smtClean="0"/>
              <a:t>Fig. 2.15</a:t>
            </a:r>
            <a:endParaRPr lang="de-DE" dirty="0"/>
          </a:p>
        </p:txBody>
      </p:sp>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585" y="2457448"/>
            <a:ext cx="1901113" cy="220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344" y="2457448"/>
            <a:ext cx="2682756" cy="270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2" y="2457448"/>
            <a:ext cx="1778568" cy="155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280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2.16</a:t>
            </a:r>
            <a:endParaRPr lang="de-DE" dirty="0"/>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1839155"/>
            <a:ext cx="6175375" cy="325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945" y="3504776"/>
            <a:ext cx="2704701" cy="13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45" y="1940753"/>
            <a:ext cx="2704703" cy="131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8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a:t>Fourier Analysis </a:t>
            </a:r>
            <a:r>
              <a:rPr lang="de-DE" dirty="0" err="1"/>
              <a:t>of</a:t>
            </a:r>
            <a:r>
              <a:rPr lang="de-DE" dirty="0"/>
              <a:t> Signals</a:t>
            </a:r>
          </a:p>
        </p:txBody>
      </p:sp>
      <p:sp>
        <p:nvSpPr>
          <p:cNvPr id="3" name="Text Placeholder 2"/>
          <p:cNvSpPr>
            <a:spLocks noGrp="1"/>
          </p:cNvSpPr>
          <p:nvPr>
            <p:ph type="body" sz="quarter" idx="10"/>
          </p:nvPr>
        </p:nvSpPr>
        <p:spPr/>
        <p:txBody>
          <a:bodyPr/>
          <a:lstStyle/>
          <a:p>
            <a:r>
              <a:rPr lang="de-DE" dirty="0" smtClean="0"/>
              <a:t>Teaser</a:t>
            </a:r>
            <a:endParaRPr lang="de-DE"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582" y="1604962"/>
            <a:ext cx="729615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106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2.17</a:t>
            </a:r>
            <a:endParaRPr lang="de-D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11" y="2264995"/>
            <a:ext cx="8807689" cy="261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907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2.17</a:t>
            </a:r>
            <a:endParaRPr lang="de-DE"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816" y="1174814"/>
            <a:ext cx="4716246" cy="453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2.17</a:t>
            </a:r>
            <a:endParaRPr lang="de-DE"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816" y="1174814"/>
            <a:ext cx="4716246" cy="453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826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2.17</a:t>
            </a:r>
            <a:endParaRPr lang="de-DE" dirty="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809" y="1174814"/>
            <a:ext cx="5655253" cy="453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826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2.18</a:t>
            </a:r>
            <a:endParaRPr lang="de-DE" dirty="0"/>
          </a:p>
        </p:txBody>
      </p:sp>
      <p:pic>
        <p:nvPicPr>
          <p:cNvPr id="2560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530" y="1322645"/>
            <a:ext cx="3133014" cy="339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44" y="4708178"/>
            <a:ext cx="3598786" cy="131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154" y="1439561"/>
            <a:ext cx="5049777" cy="445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2.19</a:t>
            </a:r>
            <a:endParaRPr lang="de-DE"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543" y="1445508"/>
            <a:ext cx="3934051" cy="469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2" y="1445508"/>
            <a:ext cx="3945373" cy="469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2.20</a:t>
            </a:r>
            <a:endParaRPr lang="de-DE"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4" y="1992080"/>
            <a:ext cx="8981559" cy="353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2.21</a:t>
            </a:r>
            <a:endParaRPr lang="de-DE"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1927275"/>
            <a:ext cx="9097047" cy="368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2.22</a:t>
            </a:r>
            <a:endParaRPr lang="de-DE"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4" y="1248228"/>
            <a:ext cx="8436531" cy="487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2.23</a:t>
            </a:r>
            <a:endParaRPr lang="de-DE"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086" y="1261046"/>
            <a:ext cx="5646057" cy="484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a:t>
            </a:r>
            <a:endParaRPr lang="de-DE"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1400176"/>
            <a:ext cx="8822194" cy="471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037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2.24</a:t>
            </a:r>
            <a:endParaRPr lang="de-DE"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728" y="1407886"/>
            <a:ext cx="6847759" cy="465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2.25</a:t>
            </a:r>
            <a:endParaRPr lang="de-DE"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316" y="943428"/>
            <a:ext cx="6881285" cy="516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7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2.25</a:t>
            </a:r>
            <a:endParaRPr lang="de-DE"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798638"/>
            <a:ext cx="4324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 y="3916363"/>
            <a:ext cx="4324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1798638"/>
            <a:ext cx="43259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2" y="3916363"/>
            <a:ext cx="43259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732463" y="5392468"/>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a:t>Frequency</a:t>
            </a:r>
            <a:r>
              <a:rPr lang="de-DE" altLang="de-DE" sz="1400" dirty="0"/>
              <a:t> (Hz)</a:t>
            </a:r>
            <a:endParaRPr lang="en-US" altLang="de-DE" sz="1400" i="1" dirty="0"/>
          </a:p>
        </p:txBody>
      </p:sp>
      <p:sp>
        <p:nvSpPr>
          <p:cNvPr id="9" name="Rectangle 8"/>
          <p:cNvSpPr>
            <a:spLocks noChangeArrowheads="1"/>
          </p:cNvSpPr>
          <p:nvPr/>
        </p:nvSpPr>
        <p:spPr bwMode="auto">
          <a:xfrm>
            <a:off x="1679575" y="53924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0" name="Rectangle 9"/>
          <p:cNvSpPr>
            <a:spLocks noChangeArrowheads="1"/>
          </p:cNvSpPr>
          <p:nvPr/>
        </p:nvSpPr>
        <p:spPr bwMode="auto">
          <a:xfrm>
            <a:off x="5732463" y="3268393"/>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a:t>Frequency</a:t>
            </a:r>
            <a:r>
              <a:rPr lang="de-DE" altLang="de-DE" sz="1400" dirty="0"/>
              <a:t> (Hz)</a:t>
            </a:r>
            <a:endParaRPr lang="en-US" altLang="de-DE" sz="1400" i="1" dirty="0"/>
          </a:p>
        </p:txBody>
      </p:sp>
      <p:sp>
        <p:nvSpPr>
          <p:cNvPr id="11" name="Rectangle 10"/>
          <p:cNvSpPr>
            <a:spLocks noChangeArrowheads="1"/>
          </p:cNvSpPr>
          <p:nvPr/>
        </p:nvSpPr>
        <p:spPr bwMode="auto">
          <a:xfrm>
            <a:off x="1679575" y="3268393"/>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Tree>
    <p:extLst>
      <p:ext uri="{BB962C8B-B14F-4D97-AF65-F5344CB8AC3E}">
        <p14:creationId xmlns:p14="http://schemas.microsoft.com/office/powerpoint/2010/main" val="4259249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798638"/>
            <a:ext cx="4324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 y="3916363"/>
            <a:ext cx="43243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1798638"/>
            <a:ext cx="43259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2" y="3916363"/>
            <a:ext cx="43259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dirty="0" smtClean="0"/>
              <a:t>2.3 </a:t>
            </a:r>
            <a:r>
              <a:rPr lang="de-DE" dirty="0"/>
              <a:t>Fourier Transform</a:t>
            </a:r>
          </a:p>
        </p:txBody>
      </p:sp>
      <p:sp>
        <p:nvSpPr>
          <p:cNvPr id="3" name="Text Placeholder 2"/>
          <p:cNvSpPr>
            <a:spLocks noGrp="1"/>
          </p:cNvSpPr>
          <p:nvPr>
            <p:ph type="body" sz="quarter" idx="10"/>
          </p:nvPr>
        </p:nvSpPr>
        <p:spPr/>
        <p:txBody>
          <a:bodyPr/>
          <a:lstStyle/>
          <a:p>
            <a:r>
              <a:rPr lang="de-DE" dirty="0" smtClean="0"/>
              <a:t>Fig. 2.25</a:t>
            </a:r>
            <a:endParaRPr lang="de-DE" dirty="0"/>
          </a:p>
        </p:txBody>
      </p:sp>
      <p:sp>
        <p:nvSpPr>
          <p:cNvPr id="8" name="Rectangle 7"/>
          <p:cNvSpPr>
            <a:spLocks noChangeArrowheads="1"/>
          </p:cNvSpPr>
          <p:nvPr/>
        </p:nvSpPr>
        <p:spPr bwMode="auto">
          <a:xfrm>
            <a:off x="5732463" y="5392468"/>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a:t>Frequency</a:t>
            </a:r>
            <a:r>
              <a:rPr lang="de-DE" altLang="de-DE" sz="1400" dirty="0"/>
              <a:t> (Hz)</a:t>
            </a:r>
            <a:endParaRPr lang="en-US" altLang="de-DE" sz="1400" i="1" dirty="0"/>
          </a:p>
        </p:txBody>
      </p:sp>
      <p:sp>
        <p:nvSpPr>
          <p:cNvPr id="9" name="Rectangle 8"/>
          <p:cNvSpPr>
            <a:spLocks noChangeArrowheads="1"/>
          </p:cNvSpPr>
          <p:nvPr/>
        </p:nvSpPr>
        <p:spPr bwMode="auto">
          <a:xfrm>
            <a:off x="1679575" y="53924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
        <p:nvSpPr>
          <p:cNvPr id="10" name="Rectangle 9"/>
          <p:cNvSpPr>
            <a:spLocks noChangeArrowheads="1"/>
          </p:cNvSpPr>
          <p:nvPr/>
        </p:nvSpPr>
        <p:spPr bwMode="auto">
          <a:xfrm>
            <a:off x="5732463" y="3268393"/>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a:t>Frequency</a:t>
            </a:r>
            <a:r>
              <a:rPr lang="de-DE" altLang="de-DE" sz="1400" dirty="0"/>
              <a:t> (Hz)</a:t>
            </a:r>
            <a:endParaRPr lang="en-US" altLang="de-DE" sz="1400" i="1" dirty="0"/>
          </a:p>
        </p:txBody>
      </p:sp>
      <p:sp>
        <p:nvSpPr>
          <p:cNvPr id="11" name="Rectangle 10"/>
          <p:cNvSpPr>
            <a:spLocks noChangeArrowheads="1"/>
          </p:cNvSpPr>
          <p:nvPr/>
        </p:nvSpPr>
        <p:spPr bwMode="auto">
          <a:xfrm>
            <a:off x="1679575" y="3268393"/>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a:t>Time (</a:t>
            </a:r>
            <a:r>
              <a:rPr lang="de-DE" altLang="de-DE" sz="1400" dirty="0" err="1"/>
              <a:t>seconds</a:t>
            </a:r>
            <a:r>
              <a:rPr lang="de-DE" altLang="de-DE" sz="1400" dirty="0"/>
              <a:t>)</a:t>
            </a:r>
            <a:endParaRPr lang="en-US" altLang="de-DE" sz="1400" i="1" dirty="0"/>
          </a:p>
        </p:txBody>
      </p:sp>
    </p:spTree>
    <p:extLst>
      <p:ext uri="{BB962C8B-B14F-4D97-AF65-F5344CB8AC3E}">
        <p14:creationId xmlns:p14="http://schemas.microsoft.com/office/powerpoint/2010/main" val="2267948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2.4 </a:t>
            </a:r>
            <a:r>
              <a:rPr lang="de-DE" dirty="0" err="1"/>
              <a:t>Discrete</a:t>
            </a:r>
            <a:r>
              <a:rPr lang="de-DE" dirty="0"/>
              <a:t> Fourier Transform (DFT)</a:t>
            </a:r>
          </a:p>
        </p:txBody>
      </p:sp>
      <p:sp>
        <p:nvSpPr>
          <p:cNvPr id="3" name="Text Placeholder 2"/>
          <p:cNvSpPr>
            <a:spLocks noGrp="1"/>
          </p:cNvSpPr>
          <p:nvPr>
            <p:ph type="body" sz="quarter" idx="10"/>
          </p:nvPr>
        </p:nvSpPr>
        <p:spPr/>
        <p:txBody>
          <a:bodyPr/>
          <a:lstStyle/>
          <a:p>
            <a:r>
              <a:rPr lang="de-DE" dirty="0" smtClean="0"/>
              <a:t>Table 2.1</a:t>
            </a:r>
            <a:endParaRPr lang="de-DE"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43" y="1532890"/>
            <a:ext cx="7871732" cy="439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83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2.4 </a:t>
            </a:r>
            <a:r>
              <a:rPr lang="de-DE" dirty="0" err="1"/>
              <a:t>Discrete</a:t>
            </a:r>
            <a:r>
              <a:rPr lang="de-DE" dirty="0"/>
              <a:t> Fourier Transform (DFT)</a:t>
            </a:r>
          </a:p>
        </p:txBody>
      </p:sp>
      <p:sp>
        <p:nvSpPr>
          <p:cNvPr id="3" name="Text Placeholder 2"/>
          <p:cNvSpPr>
            <a:spLocks noGrp="1"/>
          </p:cNvSpPr>
          <p:nvPr>
            <p:ph type="body" sz="quarter" idx="10"/>
          </p:nvPr>
        </p:nvSpPr>
        <p:spPr/>
        <p:txBody>
          <a:bodyPr/>
          <a:lstStyle/>
          <a:p>
            <a:r>
              <a:rPr lang="de-DE" dirty="0" smtClean="0"/>
              <a:t>Fig. 2.26</a:t>
            </a:r>
            <a:endParaRPr lang="de-DE" dirty="0"/>
          </a:p>
        </p:txBody>
      </p:sp>
      <p:pic>
        <p:nvPicPr>
          <p:cNvPr id="348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091" y="4506394"/>
            <a:ext cx="7551359" cy="162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089" y="2921000"/>
            <a:ext cx="7551361" cy="163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087" y="1344315"/>
            <a:ext cx="7551363" cy="162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387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2.27</a:t>
            </a:r>
            <a:endParaRPr lang="de-DE"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464" y="1079501"/>
            <a:ext cx="6692417" cy="504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83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061" y="3700986"/>
            <a:ext cx="6397439"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2.27</a:t>
            </a:r>
            <a:endParaRPr lang="de-DE"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235" y="1118108"/>
            <a:ext cx="6395090"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19"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1404256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2.27</a:t>
            </a:r>
            <a:endParaRPr lang="de-DE" dirty="0"/>
          </a:p>
        </p:txBody>
      </p:sp>
      <p:pic>
        <p:nvPicPr>
          <p:cNvPr id="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235" y="1118108"/>
            <a:ext cx="6395090"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061" y="3700986"/>
            <a:ext cx="6397439"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12"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35868975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2.27</a:t>
            </a:r>
            <a:endParaRPr lang="de-DE"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235" y="1118108"/>
            <a:ext cx="6395090"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061" y="3700986"/>
            <a:ext cx="6397439"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7"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428747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3745027"/>
            <a:ext cx="4332446" cy="108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a:t>
            </a:r>
            <a:endParaRPr lang="de-DE" dirty="0"/>
          </a:p>
        </p:txBody>
      </p:sp>
      <p:pic>
        <p:nvPicPr>
          <p:cNvPr id="2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4" y="1953901"/>
            <a:ext cx="3838576" cy="31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979610" y="3213313"/>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sp>
        <p:nvSpPr>
          <p:cNvPr id="11" name="TextBox 1"/>
          <p:cNvSpPr txBox="1">
            <a:spLocks noChangeArrowheads="1"/>
          </p:cNvSpPr>
          <p:nvPr/>
        </p:nvSpPr>
        <p:spPr bwMode="auto">
          <a:xfrm>
            <a:off x="1979610" y="4842088"/>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pic>
        <p:nvPicPr>
          <p:cNvPr id="37" name="Picture 10" descr="Z:\Private\Publications\Mueller_Book_TenLecturesMusicProcessing\book_code\Figures_Chapter02_FourierTr\matlab\FourierTr_Nutshell_Intro_C4_WA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578" y="2168738"/>
            <a:ext cx="43259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5003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2.27</a:t>
            </a:r>
            <a:endParaRPr lang="de-DE"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235" y="1118108"/>
            <a:ext cx="6395090"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061" y="3700986"/>
            <a:ext cx="6397439" cy="2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3951288" y="5832682"/>
            <a:ext cx="1793875"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a:t>Frequency</a:t>
            </a:r>
            <a:r>
              <a:rPr lang="de-DE" altLang="de-DE" sz="1600" dirty="0"/>
              <a:t> (Hz)</a:t>
            </a:r>
            <a:endParaRPr lang="en-US" altLang="de-DE" sz="1600" i="1" dirty="0"/>
          </a:p>
        </p:txBody>
      </p:sp>
      <p:sp>
        <p:nvSpPr>
          <p:cNvPr id="7" name="Rectangle 8"/>
          <p:cNvSpPr>
            <a:spLocks noChangeArrowheads="1"/>
          </p:cNvSpPr>
          <p:nvPr/>
        </p:nvSpPr>
        <p:spPr bwMode="auto">
          <a:xfrm>
            <a:off x="3748088" y="3279768"/>
            <a:ext cx="2071688" cy="285750"/>
          </a:xfrm>
          <a:prstGeom prst="rect">
            <a:avLst/>
          </a:prstGeom>
          <a:noFill/>
          <a:ln w="25400" algn="ctr">
            <a:solidFill>
              <a:schemeClr val="bg1"/>
            </a:solidFill>
            <a:round/>
            <a:headEnd/>
            <a:tailEnd type="stealth" w="lg" len="lg"/>
          </a:ln>
        </p:spPr>
        <p:txBody>
          <a:bodyPr lIns="0" tIns="0" rIns="0" bIns="0"/>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a:t>Time (</a:t>
            </a:r>
            <a:r>
              <a:rPr lang="de-DE" altLang="de-DE" sz="1600" dirty="0" err="1"/>
              <a:t>seconds</a:t>
            </a:r>
            <a:r>
              <a:rPr lang="de-DE" altLang="de-DE" sz="1600" dirty="0"/>
              <a:t>)</a:t>
            </a:r>
            <a:endParaRPr lang="en-US" altLang="de-DE" sz="1600" i="1" dirty="0"/>
          </a:p>
        </p:txBody>
      </p:sp>
    </p:spTree>
    <p:extLst>
      <p:ext uri="{BB962C8B-B14F-4D97-AF65-F5344CB8AC3E}">
        <p14:creationId xmlns:p14="http://schemas.microsoft.com/office/powerpoint/2010/main" val="4287479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2.28</a:t>
            </a:r>
            <a:endParaRPr lang="de-DE"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58" y="1879600"/>
            <a:ext cx="7219779"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2.29</a:t>
            </a:r>
            <a:endParaRPr lang="de-DE" dirty="0"/>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80" y="1079500"/>
            <a:ext cx="610139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2.30</a:t>
            </a:r>
            <a:endParaRPr lang="de-DE" dirty="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1" y="1362095"/>
            <a:ext cx="8181974" cy="476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093159"/>
            <a:ext cx="6400801" cy="502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2.31</a:t>
            </a:r>
            <a:endParaRPr lang="de-DE" dirty="0"/>
          </a:p>
        </p:txBody>
      </p:sp>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2.32</a:t>
            </a:r>
            <a:endParaRPr lang="de-DE"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093159"/>
            <a:ext cx="6400800" cy="502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2.5 </a:t>
            </a:r>
            <a:r>
              <a:rPr lang="de-DE" dirty="0"/>
              <a:t>Short-Time Fourier Transform (STFT)</a:t>
            </a:r>
          </a:p>
        </p:txBody>
      </p:sp>
      <p:sp>
        <p:nvSpPr>
          <p:cNvPr id="3" name="Text Placeholder 2"/>
          <p:cNvSpPr>
            <a:spLocks noGrp="1"/>
          </p:cNvSpPr>
          <p:nvPr>
            <p:ph type="body" sz="quarter" idx="10"/>
          </p:nvPr>
        </p:nvSpPr>
        <p:spPr/>
        <p:txBody>
          <a:bodyPr/>
          <a:lstStyle/>
          <a:p>
            <a:r>
              <a:rPr lang="de-DE" dirty="0" smtClean="0"/>
              <a:t>Fig. 2.33</a:t>
            </a:r>
            <a:endParaRPr lang="de-DE" dirty="0"/>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078" y="1041399"/>
            <a:ext cx="6932321" cy="508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36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2.6 </a:t>
            </a:r>
            <a:r>
              <a:rPr lang="de-DE" dirty="0"/>
              <a:t>Further Notes</a:t>
            </a:r>
          </a:p>
        </p:txBody>
      </p:sp>
      <p:sp>
        <p:nvSpPr>
          <p:cNvPr id="3" name="Text Placeholder 2"/>
          <p:cNvSpPr>
            <a:spLocks noGrp="1"/>
          </p:cNvSpPr>
          <p:nvPr>
            <p:ph type="body" sz="quarter" idx="10"/>
          </p:nvPr>
        </p:nvSpPr>
        <p:spPr/>
        <p:txBody>
          <a:bodyPr/>
          <a:lstStyle/>
          <a:p>
            <a:r>
              <a:rPr lang="de-DE" dirty="0" smtClean="0"/>
              <a:t>Table 2.2</a:t>
            </a:r>
            <a:endParaRPr lang="de-DE"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6" y="927100"/>
            <a:ext cx="7153273" cy="494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83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a:t>
            </a:r>
            <a:endParaRPr lang="de-DE" dirty="0"/>
          </a:p>
        </p:txBody>
      </p:sp>
      <p:pic>
        <p:nvPicPr>
          <p:cNvPr id="2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4" y="1953901"/>
            <a:ext cx="3838576" cy="31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
          <p:cNvSpPr txBox="1">
            <a:spLocks noChangeArrowheads="1"/>
          </p:cNvSpPr>
          <p:nvPr/>
        </p:nvSpPr>
        <p:spPr bwMode="auto">
          <a:xfrm>
            <a:off x="1979610" y="3213313"/>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sp>
        <p:nvSpPr>
          <p:cNvPr id="19" name="TextBox 1"/>
          <p:cNvSpPr txBox="1">
            <a:spLocks noChangeArrowheads="1"/>
          </p:cNvSpPr>
          <p:nvPr/>
        </p:nvSpPr>
        <p:spPr bwMode="auto">
          <a:xfrm>
            <a:off x="1979610" y="4842088"/>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pic>
        <p:nvPicPr>
          <p:cNvPr id="29" name="Picture 10" descr="Z:\Private\Publications\Mueller_Book_TenLecturesMusicProcessing\book_code\Figures_Chapter02_FourierTr\matlab\FourierTr_Nutshell_Intro_C4_WA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78" y="2168738"/>
            <a:ext cx="43259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3745027"/>
            <a:ext cx="4332446" cy="108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6462906" y="4997692"/>
            <a:ext cx="0" cy="5752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49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a:t>
            </a:r>
            <a:endParaRPr lang="de-DE" dirty="0"/>
          </a:p>
        </p:txBody>
      </p:sp>
      <p:pic>
        <p:nvPicPr>
          <p:cNvPr id="2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4" y="1953901"/>
            <a:ext cx="3838576" cy="31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
          <p:cNvSpPr txBox="1">
            <a:spLocks noChangeArrowheads="1"/>
          </p:cNvSpPr>
          <p:nvPr/>
        </p:nvSpPr>
        <p:spPr bwMode="auto">
          <a:xfrm>
            <a:off x="1979610" y="3213313"/>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sp>
        <p:nvSpPr>
          <p:cNvPr id="15" name="TextBox 1"/>
          <p:cNvSpPr txBox="1">
            <a:spLocks noChangeArrowheads="1"/>
          </p:cNvSpPr>
          <p:nvPr/>
        </p:nvSpPr>
        <p:spPr bwMode="auto">
          <a:xfrm>
            <a:off x="1979610" y="4842088"/>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pic>
        <p:nvPicPr>
          <p:cNvPr id="19" name="Picture 10" descr="Z:\Private\Publications\Mueller_Book_TenLecturesMusicProcessing\book_code\Figures_Chapter02_FourierTr\matlab\FourierTr_Nutshell_Intro_C4_WA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78" y="2168738"/>
            <a:ext cx="43259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5" y="3744170"/>
            <a:ext cx="4328857" cy="1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6869306" y="4997692"/>
            <a:ext cx="0" cy="5752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6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2.1 </a:t>
            </a:r>
            <a:r>
              <a:rPr lang="en-US" dirty="0"/>
              <a:t>The Fourier Transform in a Nutshell</a:t>
            </a:r>
            <a:endParaRPr lang="de-DE" dirty="0"/>
          </a:p>
        </p:txBody>
      </p:sp>
      <p:sp>
        <p:nvSpPr>
          <p:cNvPr id="3" name="Text Placeholder 2"/>
          <p:cNvSpPr>
            <a:spLocks noGrp="1"/>
          </p:cNvSpPr>
          <p:nvPr>
            <p:ph type="body" sz="quarter" idx="10"/>
          </p:nvPr>
        </p:nvSpPr>
        <p:spPr/>
        <p:txBody>
          <a:bodyPr/>
          <a:lstStyle/>
          <a:p>
            <a:r>
              <a:rPr lang="de-DE" dirty="0" smtClean="0"/>
              <a:t>Fig. 2.1</a:t>
            </a:r>
            <a:endParaRPr lang="de-DE" dirty="0"/>
          </a:p>
        </p:txBody>
      </p:sp>
      <p:pic>
        <p:nvPicPr>
          <p:cNvPr id="2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4" y="1953901"/>
            <a:ext cx="3838576" cy="316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
          <p:cNvSpPr txBox="1">
            <a:spLocks noChangeArrowheads="1"/>
          </p:cNvSpPr>
          <p:nvPr/>
        </p:nvSpPr>
        <p:spPr bwMode="auto">
          <a:xfrm>
            <a:off x="1979610" y="3213313"/>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sp>
        <p:nvSpPr>
          <p:cNvPr id="15" name="TextBox 1"/>
          <p:cNvSpPr txBox="1">
            <a:spLocks noChangeArrowheads="1"/>
          </p:cNvSpPr>
          <p:nvPr/>
        </p:nvSpPr>
        <p:spPr bwMode="auto">
          <a:xfrm>
            <a:off x="1979610" y="4842088"/>
            <a:ext cx="140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defRPr/>
            </a:pPr>
            <a:r>
              <a:rPr lang="de-DE" altLang="de-DE" sz="1400" dirty="0" smtClean="0">
                <a:latin typeface="+mj-lt"/>
                <a:cs typeface="Times New Roman" pitchFamily="18" charset="0"/>
              </a:rPr>
              <a:t>Time (</a:t>
            </a:r>
            <a:r>
              <a:rPr lang="de-DE" altLang="de-DE" sz="1400" dirty="0" err="1" smtClean="0">
                <a:latin typeface="+mj-lt"/>
                <a:cs typeface="Times New Roman" pitchFamily="18" charset="0"/>
              </a:rPr>
              <a:t>seconds</a:t>
            </a:r>
            <a:r>
              <a:rPr lang="de-DE" altLang="de-DE" sz="1400" dirty="0" smtClean="0">
                <a:latin typeface="+mj-lt"/>
                <a:cs typeface="Times New Roman" pitchFamily="18" charset="0"/>
              </a:rPr>
              <a:t>)</a:t>
            </a:r>
          </a:p>
        </p:txBody>
      </p:sp>
      <p:pic>
        <p:nvPicPr>
          <p:cNvPr id="19" name="Picture 10" descr="Z:\Private\Publications\Mueller_Book_TenLecturesMusicProcessing\book_code\Figures_Chapter02_FourierTr\matlab\FourierTr_Nutshell_Intro_C4_WA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78" y="2168738"/>
            <a:ext cx="43259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26" y="3744170"/>
            <a:ext cx="4332446" cy="1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7224906" y="4997692"/>
            <a:ext cx="0" cy="57526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0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951</Words>
  <Application>Microsoft Office PowerPoint</Application>
  <PresentationFormat>On-screen Show (4:3)</PresentationFormat>
  <Paragraphs>220</Paragraphs>
  <Slides>67</Slides>
  <Notes>1</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Title_Master</vt:lpstr>
      <vt:lpstr>Standarddesign</vt:lpstr>
      <vt:lpstr>Fundamentals of Music Processing</vt:lpstr>
      <vt:lpstr>Book: Fundamentals of Music Processing</vt:lpstr>
      <vt:lpstr>Chapter 2: Fourier Analysis of Signals</vt:lpstr>
      <vt:lpstr>2 Fourier Analysis of Signals</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2.1 The Fourier Transform in a Nutshell</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2.2 Signals and Signal Spaces</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2.3 Fourier Transform</vt:lpstr>
      <vt:lpstr>2.4 Discrete Fourier Transform (DFT)</vt:lpstr>
      <vt:lpstr>2.4 Discrete Fourier Transform (DFT)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2.5 Short-Time Fourier Transform (STFT)</vt:lpstr>
      <vt:lpstr>2.6 Further Notes</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244</cp:revision>
  <cp:lastPrinted>2014-01-16T14:37:49Z</cp:lastPrinted>
  <dcterms:created xsi:type="dcterms:W3CDTF">2013-07-10T07:58:44Z</dcterms:created>
  <dcterms:modified xsi:type="dcterms:W3CDTF">2015-07-20T14:38:55Z</dcterms:modified>
</cp:coreProperties>
</file>